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17.jpeg" ContentType="image/jpeg"/>
  <Override PartName="/ppt/media/image3.png" ContentType="image/png"/>
  <Override PartName="/ppt/media/image2.jpeg" ContentType="image/jpeg"/>
  <Override PartName="/ppt/media/image23.jpeg" ContentType="image/jpeg"/>
  <Override PartName="/ppt/media/image8.png" ContentType="image/png"/>
  <Override PartName="/ppt/media/image4.png" ContentType="image/png"/>
  <Override PartName="/ppt/media/image45.jpeg" ContentType="image/jpeg"/>
  <Override PartName="/ppt/media/image6.jpeg" ContentType="image/jpeg"/>
  <Override PartName="/ppt/media/image7.png" ContentType="image/png"/>
  <Override PartName="/ppt/media/image5.jpeg" ContentType="image/jpeg"/>
  <Override PartName="/ppt/media/image9.jpeg" ContentType="image/jpeg"/>
  <Override PartName="/ppt/media/image10.jpeg" ContentType="image/jpeg"/>
  <Override PartName="/ppt/media/image11.gif" ContentType="image/gif"/>
  <Override PartName="/ppt/media/image12.png" ContentType="image/png"/>
  <Override PartName="/ppt/media/image13.jpeg" ContentType="image/jpeg"/>
  <Override PartName="/ppt/media/image14.jpeg" ContentType="image/jpeg"/>
  <Override PartName="/ppt/media/image15.emf" ContentType="image/x-emf"/>
  <Override PartName="/ppt/media/image16.emf" ContentType="image/x-emf"/>
  <Override PartName="/ppt/media/image18.png" ContentType="image/png"/>
  <Override PartName="/ppt/media/image19.jpeg" ContentType="image/jpeg"/>
  <Override PartName="/ppt/media/image22.png" ContentType="image/png"/>
  <Override PartName="/ppt/media/image20.jpeg" ContentType="image/jpeg"/>
  <Override PartName="/ppt/media/image21.jpeg" ContentType="image/jpeg"/>
  <Override PartName="/ppt/media/image24.png" ContentType="image/png"/>
  <Override PartName="/ppt/media/image25.png" ContentType="image/png"/>
  <Override PartName="/ppt/media/image36.jpeg" ContentType="image/jpeg"/>
  <Override PartName="/ppt/media/image26.png" ContentType="image/png"/>
  <Override PartName="/ppt/media/image27.png" ContentType="image/pn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6.jpeg" ContentType="image/jpeg"/>
  <Override PartName="/ppt/media/image47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Klikněte pro přesun snímku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Klikněte pro úpravu formátu komentářů</a:t>
            </a:r>
            <a:endParaRPr b="0" lang="cs-CZ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1400" spc="-1" strike="noStrike">
                <a:latin typeface="Times New Roman"/>
              </a:rPr>
              <a:t>&lt;záhlaví&gt;</a:t>
            </a:r>
            <a:endParaRPr b="0" lang="cs-CZ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cs-CZ" sz="1400" spc="-1" strike="noStrike">
                <a:latin typeface="Times New Roman"/>
              </a:rPr>
              <a:t>&lt;datum/čas&gt;</a:t>
            </a:r>
            <a:endParaRPr b="0" lang="cs-CZ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cs-CZ" sz="1400" spc="-1" strike="noStrike">
                <a:latin typeface="Times New Roman"/>
              </a:rPr>
              <a:t>&lt;zápatí&gt;</a:t>
            </a:r>
            <a:endParaRPr b="0" lang="cs-CZ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EE8FB054-3B1D-479A-B216-3E382E3E3489}" type="slidenum">
              <a:rPr b="0" lang="cs-CZ" sz="1400" spc="-1" strike="noStrike">
                <a:latin typeface="Times New Roman"/>
              </a:rPr>
              <a:t>&lt;číslo&gt;</a:t>
            </a:fld>
            <a:endParaRPr b="0" lang="cs-CZ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Návrh plošného spoje jsem navrhnul taky v </a:t>
            </a:r>
            <a:r>
              <a:rPr b="1" lang="cs-CZ" sz="2000" spc="-1" strike="noStrike">
                <a:latin typeface="Arial"/>
              </a:rPr>
              <a:t>EasyEDA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Návrh ve vice vrstvách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Další věcí byl problém s </a:t>
            </a:r>
            <a:r>
              <a:rPr b="1" lang="cs-CZ" sz="2000" spc="-1" strike="noStrike">
                <a:latin typeface="Arial"/>
              </a:rPr>
              <a:t>přijimem dat.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Potřeboval jsem</a:t>
            </a:r>
            <a:r>
              <a:rPr b="1" lang="cs-CZ" sz="2000" spc="-1" strike="noStrike">
                <a:latin typeface="Arial"/>
              </a:rPr>
              <a:t> číst data</a:t>
            </a:r>
            <a:r>
              <a:rPr b="0" lang="cs-CZ" sz="2000" spc="-1" strike="noStrike">
                <a:latin typeface="Arial"/>
              </a:rPr>
              <a:t> z Váhy, Délkoměru a Bluetooth modulu </a:t>
            </a:r>
            <a:r>
              <a:rPr b="1" lang="cs-CZ" sz="2000" spc="-1" strike="noStrike">
                <a:latin typeface="Arial"/>
              </a:rPr>
              <a:t>najednou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Žádnou vhodnou knihovnu jsem </a:t>
            </a:r>
            <a:r>
              <a:rPr b="1" lang="cs-CZ" sz="2000" spc="-1" strike="noStrike">
                <a:latin typeface="Arial"/>
              </a:rPr>
              <a:t>nenašel</a:t>
            </a:r>
            <a:r>
              <a:rPr b="0" lang="cs-CZ" sz="2000" spc="-1" strike="noStrike">
                <a:latin typeface="Arial"/>
              </a:rPr>
              <a:t> pro Arduino Nano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Proto jsem se</a:t>
            </a:r>
            <a:r>
              <a:rPr b="1" lang="cs-CZ" sz="2000" spc="-1" strike="noStrike">
                <a:latin typeface="Arial"/>
              </a:rPr>
              <a:t> rozhodl</a:t>
            </a:r>
            <a:r>
              <a:rPr b="0" lang="cs-CZ" sz="2000" spc="-1" strike="noStrike">
                <a:latin typeface="Arial"/>
              </a:rPr>
              <a:t> si vyrobit </a:t>
            </a:r>
            <a:r>
              <a:rPr b="1" lang="cs-CZ" sz="2000" spc="-1" strike="noStrike">
                <a:latin typeface="Arial"/>
              </a:rPr>
              <a:t>vlastní komunikační knihovnu.</a:t>
            </a:r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Vývoj vlastní knihovny bych rozdělil do 4 </a:t>
            </a:r>
            <a:r>
              <a:rPr b="1" lang="cs-CZ" sz="2000" spc="-1" strike="noStrike">
                <a:latin typeface="Arial"/>
              </a:rPr>
              <a:t>verzí: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1. a 2. verze fungovala na </a:t>
            </a:r>
            <a:r>
              <a:rPr b="1" lang="cs-CZ" sz="2000" spc="-1" strike="noStrike">
                <a:latin typeface="Arial"/>
              </a:rPr>
              <a:t>principu interruptu</a:t>
            </a:r>
            <a:r>
              <a:rPr b="0" lang="cs-CZ" sz="2000" spc="-1" strike="noStrike">
                <a:latin typeface="Arial"/>
              </a:rPr>
              <a:t>, který 9600 krát za sekundu </a:t>
            </a:r>
            <a:r>
              <a:rPr b="1" lang="cs-CZ" sz="2000" spc="-1" strike="noStrike">
                <a:latin typeface="Arial"/>
              </a:rPr>
              <a:t>spustil funkci.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Měl jsem velké problémy se </a:t>
            </a:r>
            <a:r>
              <a:rPr b="1" lang="cs-CZ" sz="2000" spc="-1" strike="noStrike">
                <a:latin typeface="Arial"/>
              </a:rPr>
              <a:t>stabilitou přenosu dat.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Proto ve 3. a 4. verzi jsem opustil použití interruptu  a funkci spouštím</a:t>
            </a:r>
            <a:r>
              <a:rPr b="1" lang="cs-CZ" sz="2000" spc="-1" strike="noStrike">
                <a:latin typeface="Arial"/>
              </a:rPr>
              <a:t> v rámci programu</a:t>
            </a:r>
            <a:r>
              <a:rPr b="0" lang="cs-CZ" sz="2000" spc="-1" strike="noStrike">
                <a:latin typeface="Arial"/>
              </a:rPr>
              <a:t>. Dělám </a:t>
            </a:r>
            <a:r>
              <a:rPr b="1" lang="cs-CZ" sz="2000" spc="-1" strike="noStrike">
                <a:latin typeface="Arial"/>
              </a:rPr>
              <a:t>měření</a:t>
            </a:r>
            <a:r>
              <a:rPr b="0" lang="cs-CZ" sz="2000" spc="-1" strike="noStrike">
                <a:latin typeface="Arial"/>
              </a:rPr>
              <a:t> vstupních </a:t>
            </a:r>
            <a:r>
              <a:rPr b="1" lang="cs-CZ" sz="2000" spc="-1" strike="noStrike">
                <a:latin typeface="Arial"/>
              </a:rPr>
              <a:t>signálů</a:t>
            </a:r>
            <a:r>
              <a:rPr b="0" lang="cs-CZ" sz="2000" spc="-1" strike="noStrike">
                <a:latin typeface="Arial"/>
              </a:rPr>
              <a:t> a následně </a:t>
            </a:r>
            <a:r>
              <a:rPr b="1" lang="cs-CZ" sz="2000" spc="-1" strike="noStrike">
                <a:latin typeface="Arial"/>
              </a:rPr>
              <a:t>zpracovávám na text.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3. verze ukládá data </a:t>
            </a:r>
            <a:r>
              <a:rPr b="1" lang="cs-CZ" sz="2000" spc="-1" strike="noStrike">
                <a:latin typeface="Arial"/>
              </a:rPr>
              <a:t>do časové osy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4. verze ukládá čas od </a:t>
            </a:r>
            <a:r>
              <a:rPr b="1" lang="cs-CZ" sz="2000" spc="-1" strike="noStrike">
                <a:latin typeface="Arial"/>
              </a:rPr>
              <a:t>poslední změny hladiny</a:t>
            </a:r>
            <a:r>
              <a:rPr b="0" lang="cs-CZ" sz="2000" spc="-1" strike="noStrike">
                <a:latin typeface="Arial"/>
              </a:rPr>
              <a:t> napětí na vstupu. Z naměřené dávky změn vypočítá přijaté data.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Instalace zařízení do váhy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Test zařízení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Test na živých stvořeních.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Teď přejdu k praktické ukázce.</a:t>
            </a:r>
            <a:endParaRPr b="0" lang="cs-CZ" sz="2000" spc="-1" strike="noStrike">
              <a:latin typeface="Arial"/>
            </a:endParaRPr>
          </a:p>
          <a:p>
            <a:endParaRPr b="0" lang="cs-CZ" sz="2000" spc="-1" strike="noStrike">
              <a:latin typeface="Arial"/>
            </a:endParaRPr>
          </a:p>
          <a:p>
            <a:endParaRPr b="0" lang="cs-CZ" sz="2000" spc="-1" strike="noStrike">
              <a:latin typeface="Arial"/>
            </a:endParaRPr>
          </a:p>
          <a:p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Poděkování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Tohle je </a:t>
            </a:r>
            <a:r>
              <a:rPr b="1" lang="cs-CZ" sz="2000" spc="-1" strike="noStrike">
                <a:latin typeface="Arial"/>
              </a:rPr>
              <a:t>záložní varianta prezentace</a:t>
            </a:r>
            <a:r>
              <a:rPr b="0" lang="cs-CZ" sz="2000" spc="-1" strike="noStrike">
                <a:latin typeface="Arial"/>
              </a:rPr>
              <a:t> praktického výrobku.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Vlevo vidíte první obrazovku, která se po spuštění zobrazí.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Jsou zde </a:t>
            </a:r>
            <a:r>
              <a:rPr b="1" lang="cs-CZ" sz="2000" spc="-1" strike="noStrike">
                <a:latin typeface="Arial"/>
              </a:rPr>
              <a:t>buňky</a:t>
            </a:r>
            <a:r>
              <a:rPr b="0" lang="cs-CZ" sz="2000" spc="-1" strike="noStrike">
                <a:latin typeface="Arial"/>
              </a:rPr>
              <a:t>, které </a:t>
            </a:r>
            <a:r>
              <a:rPr b="1" lang="cs-CZ" sz="2000" spc="-1" strike="noStrike">
                <a:latin typeface="Arial"/>
              </a:rPr>
              <a:t>přestavují děti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Zde je tlačítko pro přidaní /  vytvoření dítěte.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Vpravo vidíte formulář, který je potřeba vyplnit o ditěti.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Po té co </a:t>
            </a:r>
            <a:r>
              <a:rPr b="1" lang="cs-CZ" sz="2000" spc="-1" strike="noStrike">
                <a:latin typeface="Arial"/>
              </a:rPr>
              <a:t>podržíte</a:t>
            </a:r>
            <a:r>
              <a:rPr b="0" lang="cs-CZ" sz="2000" spc="-1" strike="noStrike">
                <a:latin typeface="Arial"/>
              </a:rPr>
              <a:t> jednu z položek v seznamu dětí, </a:t>
            </a:r>
            <a:r>
              <a:rPr b="1" lang="cs-CZ" sz="2000" spc="-1" strike="noStrike">
                <a:latin typeface="Arial"/>
              </a:rPr>
              <a:t>zobrazí </a:t>
            </a:r>
            <a:r>
              <a:rPr b="0" lang="cs-CZ" sz="2000" spc="-1" strike="noStrike">
                <a:latin typeface="Arial"/>
              </a:rPr>
              <a:t>se mi následující </a:t>
            </a:r>
            <a:r>
              <a:rPr b="1" lang="cs-CZ" sz="2000" spc="-1" strike="noStrike">
                <a:latin typeface="Arial"/>
              </a:rPr>
              <a:t>možnosti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Vymazat udaje o dítěti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Mohu taky změnit udaje o dítěti. Věk dítěte se počítá automaticky.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1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Dobrý den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Jmenuji se Pavol Ňachaj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Dnes vám budu prezentovat můj maturitní projekt s názvem: { Neto todler vejt treker }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Zpracoval jsem přenos dat z digitální kojenecké váhy, která měří délku a hmotnost kojence, do mnou vytvořené mobilní aplikace, za pomoci Bluetooth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Popis svého maturitního  projektu začnu </a:t>
            </a:r>
            <a:r>
              <a:rPr b="1" lang="cs-CZ" sz="2000" spc="-1" strike="noStrike">
                <a:latin typeface="Arial"/>
              </a:rPr>
              <a:t>blokovým schématem zapojení</a:t>
            </a:r>
            <a:r>
              <a:rPr b="0" lang="cs-CZ" sz="2000" spc="-1" strike="noStrike">
                <a:latin typeface="Arial"/>
              </a:rPr>
              <a:t>, kde vás </a:t>
            </a:r>
            <a:r>
              <a:rPr b="1" lang="cs-CZ" sz="2000" spc="-1" strike="noStrike">
                <a:latin typeface="Arial"/>
              </a:rPr>
              <a:t>uvedu</a:t>
            </a:r>
            <a:r>
              <a:rPr b="0" lang="cs-CZ" sz="2000" spc="-1" strike="noStrike">
                <a:latin typeface="Arial"/>
              </a:rPr>
              <a:t> do </a:t>
            </a:r>
            <a:r>
              <a:rPr b="1" lang="cs-CZ" sz="2000" spc="-1" strike="noStrike">
                <a:latin typeface="Arial"/>
              </a:rPr>
              <a:t>problematiky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cs-CZ" sz="2000" spc="-1" strike="noStrike">
                <a:latin typeface="Arial"/>
              </a:rPr>
              <a:t>Měření</a:t>
            </a:r>
            <a:r>
              <a:rPr b="0" lang="cs-CZ" sz="2000" spc="-1" strike="noStrike">
                <a:latin typeface="Arial"/>
              </a:rPr>
              <a:t> váhy a délky kojence probíhá následně:</a:t>
            </a:r>
            <a:endParaRPr b="0" lang="cs-CZ" sz="2000" spc="-1" strike="noStrike">
              <a:latin typeface="Arial"/>
            </a:endParaRPr>
          </a:p>
          <a:p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V horním počitadle se mi zobrazuje </a:t>
            </a:r>
            <a:r>
              <a:rPr b="1" lang="cs-CZ" sz="2000" spc="-1" strike="noStrike">
                <a:latin typeface="Arial"/>
              </a:rPr>
              <a:t>aktuální údaj váhy.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Spodní počitadlo ukazuje znamenaný / </a:t>
            </a:r>
            <a:r>
              <a:rPr b="1" lang="cs-CZ" sz="2000" spc="-1" strike="noStrike">
                <a:latin typeface="Arial"/>
              </a:rPr>
              <a:t>uložený údaj váhy.</a:t>
            </a:r>
            <a:endParaRPr b="0" lang="cs-CZ" sz="2000" spc="-1" strike="noStrike">
              <a:latin typeface="Arial"/>
            </a:endParaRPr>
          </a:p>
          <a:p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Váhu kliknutím tlačítka uložím.</a:t>
            </a:r>
            <a:endParaRPr b="0" lang="cs-CZ" sz="2000" spc="-1" strike="noStrike">
              <a:latin typeface="Arial"/>
            </a:endParaRPr>
          </a:p>
          <a:p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Následně jdu měřit délku kojence, přepnutím „</a:t>
            </a:r>
            <a:r>
              <a:rPr b="1" lang="cs-CZ" sz="2000" spc="-1" strike="noStrike">
                <a:latin typeface="Arial"/>
              </a:rPr>
              <a:t>modu</a:t>
            </a:r>
            <a:r>
              <a:rPr b="0" lang="cs-CZ" sz="2000" spc="-1" strike="noStrike">
                <a:latin typeface="Arial"/>
              </a:rPr>
              <a:t>“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Měření délky </a:t>
            </a:r>
            <a:r>
              <a:rPr b="1" lang="cs-CZ" sz="2000" spc="-1" strike="noStrike">
                <a:latin typeface="Arial"/>
              </a:rPr>
              <a:t>probíhá stejně</a:t>
            </a:r>
            <a:r>
              <a:rPr b="0" lang="cs-CZ" sz="2000" spc="-1" strike="noStrike">
                <a:latin typeface="Arial"/>
              </a:rPr>
              <a:t> jako u váhy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Dalším krokem je možnost </a:t>
            </a:r>
            <a:r>
              <a:rPr b="1" lang="cs-CZ" sz="2000" spc="-1" strike="noStrike">
                <a:latin typeface="Arial"/>
              </a:rPr>
              <a:t>napsaní poznámky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Vše se </a:t>
            </a:r>
            <a:r>
              <a:rPr b="1" lang="cs-CZ" sz="2000" spc="-1" strike="noStrike">
                <a:latin typeface="Arial"/>
              </a:rPr>
              <a:t>uloží pomoci</a:t>
            </a:r>
            <a:r>
              <a:rPr b="0" lang="cs-CZ" sz="2000" spc="-1" strike="noStrike">
                <a:latin typeface="Arial"/>
              </a:rPr>
              <a:t> tohoto</a:t>
            </a:r>
            <a:r>
              <a:rPr b="1" lang="cs-CZ" sz="2000" spc="-1" strike="noStrike">
                <a:latin typeface="Arial"/>
              </a:rPr>
              <a:t> tlačítka</a:t>
            </a:r>
            <a:r>
              <a:rPr b="0" lang="cs-CZ" sz="2000" spc="-1" strike="noStrike">
                <a:latin typeface="Arial"/>
              </a:rPr>
              <a:t>. Zároveň tlačítko </a:t>
            </a:r>
            <a:r>
              <a:rPr b="1" lang="cs-CZ" sz="2000" spc="-1" strike="noStrike">
                <a:latin typeface="Arial"/>
              </a:rPr>
              <a:t>automaticky otevře zobrazení grafů</a:t>
            </a:r>
            <a:r>
              <a:rPr b="0" lang="cs-CZ" sz="2000" spc="-1" strike="noStrike">
                <a:latin typeface="Arial"/>
              </a:rPr>
              <a:t>, ke kterému lez dostat i z </a:t>
            </a:r>
            <a:r>
              <a:rPr b="1" lang="cs-CZ" sz="2000" spc="-1" strike="noStrike">
                <a:latin typeface="Arial"/>
              </a:rPr>
              <a:t>první obrazovky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Zde vidíte ukázky zpracování údajů o kojenci.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Děkuji za pozornost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38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Tohle je mnou </a:t>
            </a:r>
            <a:r>
              <a:rPr b="1" lang="cs-CZ" sz="2000" spc="-1" strike="noStrike">
                <a:latin typeface="Arial"/>
              </a:rPr>
              <a:t>vyvinuté zařízeni</a:t>
            </a:r>
            <a:r>
              <a:rPr b="0" lang="cs-CZ" sz="2000" spc="-1" strike="noStrike">
                <a:latin typeface="Arial"/>
              </a:rPr>
              <a:t>, který je instalované do Váhy.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Mé zařízení </a:t>
            </a:r>
            <a:r>
              <a:rPr b="1" lang="cs-CZ" sz="2000" spc="-1" strike="noStrike">
                <a:latin typeface="Arial"/>
              </a:rPr>
              <a:t>přijímá data z Váhy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A zároveň z Délkoměru.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Tato </a:t>
            </a:r>
            <a:r>
              <a:rPr b="1" lang="cs-CZ" sz="2000" spc="-1" strike="noStrike">
                <a:latin typeface="Arial"/>
              </a:rPr>
              <a:t>data se zpracují</a:t>
            </a:r>
            <a:r>
              <a:rPr b="0" lang="cs-CZ" sz="2000" spc="-1" strike="noStrike">
                <a:latin typeface="Arial"/>
              </a:rPr>
              <a:t> v mém zařízení a následně </a:t>
            </a:r>
            <a:r>
              <a:rPr b="1" lang="cs-CZ" sz="2000" spc="-1" strike="noStrike">
                <a:latin typeface="Arial"/>
              </a:rPr>
              <a:t>jsou posílaná…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...do mnou naprogramované </a:t>
            </a:r>
            <a:r>
              <a:rPr b="1" lang="cs-CZ" sz="2000" spc="-1" strike="noStrike">
                <a:latin typeface="Arial"/>
              </a:rPr>
              <a:t>mobilní aplikace</a:t>
            </a:r>
            <a:r>
              <a:rPr b="0" lang="cs-CZ" sz="2000" spc="-1" strike="noStrike">
                <a:latin typeface="Arial"/>
              </a:rPr>
              <a:t>, která </a:t>
            </a:r>
            <a:r>
              <a:rPr b="1" lang="cs-CZ" sz="2000" spc="-1" strike="noStrike">
                <a:latin typeface="Arial"/>
              </a:rPr>
              <a:t>komunikuje</a:t>
            </a:r>
            <a:r>
              <a:rPr b="0" lang="cs-CZ" sz="2000" spc="-1" strike="noStrike">
                <a:latin typeface="Arial"/>
              </a:rPr>
              <a:t> se zařízením </a:t>
            </a:r>
            <a:r>
              <a:rPr b="1" lang="cs-CZ" sz="2000" spc="-1" strike="noStrike">
                <a:latin typeface="Arial"/>
              </a:rPr>
              <a:t>prostřednictvím</a:t>
            </a:r>
            <a:r>
              <a:rPr b="0" lang="cs-CZ" sz="2000" spc="-1" strike="noStrike">
                <a:latin typeface="Arial"/>
              </a:rPr>
              <a:t> </a:t>
            </a:r>
            <a:r>
              <a:rPr b="1" lang="cs-CZ" sz="2000" spc="-1" strike="noStrike">
                <a:latin typeface="Arial"/>
              </a:rPr>
              <a:t>Bluetooth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Příchozí </a:t>
            </a:r>
            <a:r>
              <a:rPr b="1" lang="cs-CZ" sz="2000" spc="-1" strike="noStrike">
                <a:latin typeface="Arial"/>
              </a:rPr>
              <a:t>balíčky dat</a:t>
            </a:r>
            <a:r>
              <a:rPr b="0" lang="cs-CZ" sz="2000" spc="-1" strike="noStrike">
                <a:latin typeface="Arial"/>
              </a:rPr>
              <a:t> jsem pojmenoval „</a:t>
            </a:r>
            <a:r>
              <a:rPr b="1" lang="cs-CZ" sz="2000" spc="-1" strike="noStrike">
                <a:latin typeface="Arial"/>
              </a:rPr>
              <a:t>zprávy</a:t>
            </a:r>
            <a:r>
              <a:rPr b="0" lang="cs-CZ" sz="2000" spc="-1" strike="noStrike">
                <a:latin typeface="Arial"/>
              </a:rPr>
              <a:t>“. Zde je </a:t>
            </a:r>
            <a:r>
              <a:rPr b="1" lang="cs-CZ" sz="2000" spc="-1" strike="noStrike">
                <a:latin typeface="Arial"/>
              </a:rPr>
              <a:t>rozbor a popis</a:t>
            </a:r>
            <a:r>
              <a:rPr b="0" lang="cs-CZ" sz="2000" spc="-1" strike="noStrike">
                <a:latin typeface="Arial"/>
              </a:rPr>
              <a:t> zpráv z obou zařízení. </a:t>
            </a:r>
            <a:r>
              <a:rPr b="1" lang="cs-CZ" sz="2000" spc="-1" strike="noStrike">
                <a:latin typeface="Arial"/>
              </a:rPr>
              <a:t>Formáty</a:t>
            </a:r>
            <a:r>
              <a:rPr b="0" lang="cs-CZ" sz="2000" spc="-1" strike="noStrike">
                <a:latin typeface="Arial"/>
              </a:rPr>
              <a:t> zpráv jsou </a:t>
            </a:r>
            <a:r>
              <a:rPr b="1" lang="cs-CZ" sz="2000" spc="-1" strike="noStrike">
                <a:latin typeface="Arial"/>
              </a:rPr>
              <a:t>fixn</a:t>
            </a:r>
            <a:r>
              <a:rPr b="0" lang="cs-CZ" sz="2000" spc="-1" strike="noStrike">
                <a:latin typeface="Arial"/>
              </a:rPr>
              <a:t>í.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Vstupní zprávy jsou </a:t>
            </a:r>
            <a:r>
              <a:rPr b="1" lang="cs-CZ" sz="2000" spc="-1" strike="noStrike">
                <a:latin typeface="Arial"/>
              </a:rPr>
              <a:t>zpracovány</a:t>
            </a:r>
            <a:r>
              <a:rPr b="0" lang="cs-CZ" sz="2000" spc="-1" strike="noStrike">
                <a:latin typeface="Arial"/>
              </a:rPr>
              <a:t> do mého „</a:t>
            </a:r>
            <a:r>
              <a:rPr b="1" lang="cs-CZ" sz="2000" spc="-1" strike="noStrike">
                <a:latin typeface="Arial"/>
              </a:rPr>
              <a:t>komunikačního protokolu</a:t>
            </a:r>
            <a:r>
              <a:rPr b="0" lang="cs-CZ" sz="2000" spc="-1" strike="noStrike">
                <a:latin typeface="Arial"/>
              </a:rPr>
              <a:t>“, který zde vidíte.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Vývoj svého projekt jsem rozdělil do několika části neboli </a:t>
            </a:r>
            <a:r>
              <a:rPr b="1" lang="cs-CZ" sz="2000" spc="-1" strike="noStrike">
                <a:latin typeface="Arial"/>
              </a:rPr>
              <a:t>kroků</a:t>
            </a:r>
            <a:r>
              <a:rPr b="0" lang="cs-CZ" sz="2000" spc="-1" strike="noStrike">
                <a:latin typeface="Arial"/>
              </a:rPr>
              <a:t>: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1. krok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Analýza</a:t>
            </a:r>
            <a:r>
              <a:rPr b="1" lang="cs-CZ" sz="2000" spc="-1" strike="noStrike">
                <a:latin typeface="Arial"/>
              </a:rPr>
              <a:t> vlastností a elektroniky</a:t>
            </a:r>
            <a:r>
              <a:rPr b="0" lang="cs-CZ" sz="2000" spc="-1" strike="noStrike">
                <a:latin typeface="Arial"/>
              </a:rPr>
              <a:t> váhy a délkoměru.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2. krok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Tvorba</a:t>
            </a:r>
            <a:r>
              <a:rPr b="0" lang="cs-CZ" sz="2000" spc="-1" strike="noStrike">
                <a:latin typeface="Arial"/>
              </a:rPr>
              <a:t> mého zařízení.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Programovaní Arduina Nano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A řešení problému se </a:t>
            </a:r>
            <a:r>
              <a:rPr b="1" lang="cs-CZ" sz="2000" spc="-1" strike="noStrike">
                <a:latin typeface="Arial"/>
              </a:rPr>
              <a:t>souběžným příjmem dat</a:t>
            </a:r>
            <a:r>
              <a:rPr b="0" lang="cs-CZ" sz="2000" spc="-1" strike="noStrike">
                <a:latin typeface="Arial"/>
              </a:rPr>
              <a:t> z Váhy, délkoměru a Bluetooth modulu.</a:t>
            </a:r>
            <a:endParaRPr b="0" lang="cs-CZ" sz="2000" spc="-1" strike="noStrike">
              <a:latin typeface="Arial"/>
            </a:endParaRPr>
          </a:p>
          <a:p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3. krok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Naprogramovat mobilní aplikaci. K tomu jsem použil prostředí</a:t>
            </a:r>
            <a:r>
              <a:rPr b="1" lang="cs-CZ" sz="2000" spc="-1" strike="noStrike">
                <a:latin typeface="Arial"/>
              </a:rPr>
              <a:t> Xamarin</a:t>
            </a:r>
            <a:r>
              <a:rPr b="0" lang="cs-CZ" sz="2000" spc="-1" strike="noStrike">
                <a:latin typeface="Arial"/>
              </a:rPr>
              <a:t>.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Aplikaci předvedu v </a:t>
            </a:r>
            <a:r>
              <a:rPr b="1" lang="cs-CZ" sz="2000" spc="-1" strike="noStrike">
                <a:latin typeface="Arial"/>
              </a:rPr>
              <a:t>praktické ukázce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4. krok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Řešení problémů s Bluetooth.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5. krok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Instalace mého zařízení do váhy.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6. krok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Dokončení projektu.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Projekt jsem začal </a:t>
            </a:r>
            <a:r>
              <a:rPr b="1" lang="cs-CZ" sz="2000" spc="-1" strike="noStrike">
                <a:latin typeface="Arial"/>
              </a:rPr>
              <a:t>analýzou délkoměru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Kvůli </a:t>
            </a:r>
            <a:r>
              <a:rPr b="1" lang="cs-CZ" sz="2000" spc="-1" strike="noStrike">
                <a:latin typeface="Arial"/>
              </a:rPr>
              <a:t>absenci</a:t>
            </a:r>
            <a:r>
              <a:rPr b="0" lang="cs-CZ" sz="2000" spc="-1" strike="noStrike">
                <a:latin typeface="Arial"/>
              </a:rPr>
              <a:t> technických informací od výrobce jsem se </a:t>
            </a:r>
            <a:r>
              <a:rPr b="1" lang="cs-CZ" sz="2000" spc="-1" strike="noStrike">
                <a:latin typeface="Arial"/>
              </a:rPr>
              <a:t>rozhodl rozebrat</a:t>
            </a:r>
            <a:r>
              <a:rPr b="0" lang="cs-CZ" sz="2000" spc="-1" strike="noStrike">
                <a:latin typeface="Arial"/>
              </a:rPr>
              <a:t> a prozkoumat délkoměr.</a:t>
            </a:r>
            <a:endParaRPr b="0" lang="cs-CZ" sz="2000" spc="-1" strike="noStrike">
              <a:latin typeface="Arial"/>
            </a:endParaRPr>
          </a:p>
          <a:p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Objevil jsem piny</a:t>
            </a:r>
            <a:r>
              <a:rPr b="0" lang="cs-CZ" sz="2000" spc="-1" strike="noStrike">
                <a:latin typeface="Arial"/>
              </a:rPr>
              <a:t>, které jsem </a:t>
            </a:r>
            <a:r>
              <a:rPr b="1" lang="cs-CZ" sz="2000" spc="-1" strike="noStrike">
                <a:latin typeface="Arial"/>
              </a:rPr>
              <a:t>analyzoval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Detekoval </a:t>
            </a:r>
            <a:r>
              <a:rPr b="0" lang="cs-CZ" sz="2000" spc="-1" strike="noStrike">
                <a:latin typeface="Arial"/>
              </a:rPr>
              <a:t>jsem baličky dat, kterým říkám zprávy, které přijímá moje zařízení.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Délkoměr má taky mnoho </a:t>
            </a:r>
            <a:r>
              <a:rPr b="1" lang="cs-CZ" sz="2000" spc="-1" strike="noStrike">
                <a:latin typeface="Arial"/>
              </a:rPr>
              <a:t>nedokonalostí</a:t>
            </a:r>
            <a:r>
              <a:rPr b="0" lang="cs-CZ" sz="2000" spc="-1" strike="noStrike">
                <a:latin typeface="Arial"/>
              </a:rPr>
              <a:t>, které podrobně </a:t>
            </a:r>
            <a:r>
              <a:rPr b="1" lang="cs-CZ" sz="2000" spc="-1" strike="noStrike">
                <a:latin typeface="Arial"/>
              </a:rPr>
              <a:t>popisuji v protokolu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U analýzy Váhy byla situace </a:t>
            </a:r>
            <a:r>
              <a:rPr b="1" lang="cs-CZ" sz="2000" spc="-1" strike="noStrike">
                <a:latin typeface="Arial"/>
              </a:rPr>
              <a:t>diametrálně odlišná</a:t>
            </a:r>
            <a:r>
              <a:rPr b="0" lang="cs-CZ" sz="2000" spc="-1" strike="noStrike">
                <a:latin typeface="Arial"/>
              </a:rPr>
              <a:t>. Měl jsem k dispozici velké množství datasheetů, návodů a jiných dokumentů od výrobce.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1" lang="cs-CZ" sz="2000" spc="-1" strike="noStrike">
                <a:latin typeface="Arial"/>
              </a:rPr>
              <a:t>[ klik ]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Zde je </a:t>
            </a:r>
            <a:r>
              <a:rPr b="1" lang="cs-CZ" sz="2000" spc="-1" strike="noStrike">
                <a:latin typeface="Arial"/>
              </a:rPr>
              <a:t>sběrnice</a:t>
            </a:r>
            <a:r>
              <a:rPr b="0" lang="cs-CZ" sz="2000" spc="-1" strike="noStrike">
                <a:latin typeface="Arial"/>
              </a:rPr>
              <a:t>, ze které </a:t>
            </a:r>
            <a:r>
              <a:rPr b="1" lang="cs-CZ" sz="2000" spc="-1" strike="noStrike">
                <a:latin typeface="Arial"/>
              </a:rPr>
              <a:t>čtu data</a:t>
            </a:r>
            <a:r>
              <a:rPr b="0" lang="cs-CZ" sz="2000" spc="-1" strike="noStrike">
                <a:latin typeface="Arial"/>
              </a:rPr>
              <a:t> z Váhy.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2000" spc="-1" strike="noStrike">
                <a:latin typeface="Arial"/>
              </a:rPr>
              <a:t>Zde je schéma zařízení, který jsem dělal ve </a:t>
            </a:r>
            <a:r>
              <a:rPr b="1" lang="cs-CZ" sz="2000" spc="-1" strike="noStrike">
                <a:latin typeface="Arial"/>
              </a:rPr>
              <a:t>webovém programu EasyEDA</a:t>
            </a:r>
            <a:r>
              <a:rPr b="0" lang="cs-CZ" sz="2000" spc="-1" strike="noStrike">
                <a:latin typeface="Arial"/>
              </a:rPr>
              <a:t>.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(Online PCB Design Tool)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 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Zde vidíte </a:t>
            </a:r>
            <a:r>
              <a:rPr b="1" lang="cs-CZ" sz="2000" spc="-1" strike="noStrike">
                <a:latin typeface="Arial"/>
              </a:rPr>
              <a:t>Arduino Nano, mozek celého zařízeni</a:t>
            </a:r>
            <a:endParaRPr b="0" lang="cs-CZ" sz="2000" spc="-1" strike="noStrike">
              <a:latin typeface="Arial"/>
            </a:endParaRPr>
          </a:p>
          <a:p>
            <a:r>
              <a:rPr b="0" lang="cs-CZ" sz="2000" spc="-1" strike="noStrike">
                <a:latin typeface="Arial"/>
              </a:rPr>
              <a:t>Na všech vstupech, potažmo výstupech ze zařízení jsem použil </a:t>
            </a:r>
            <a:r>
              <a:rPr b="1" lang="cs-CZ" sz="2000" spc="-1" strike="noStrike">
                <a:latin typeface="Arial"/>
              </a:rPr>
              <a:t>převodníky logického napětí</a:t>
            </a:r>
            <a:r>
              <a:rPr b="0" lang="cs-CZ" sz="2000" spc="-1" strike="noStrike">
                <a:latin typeface="Arial"/>
              </a:rPr>
              <a:t>, abych vyřešil </a:t>
            </a:r>
            <a:r>
              <a:rPr b="1" lang="cs-CZ" sz="2000" spc="-1" strike="noStrike">
                <a:latin typeface="Arial"/>
              </a:rPr>
              <a:t>komplikovanou situaci</a:t>
            </a:r>
            <a:r>
              <a:rPr b="0" lang="cs-CZ" sz="2000" spc="-1" strike="noStrike">
                <a:latin typeface="Arial"/>
              </a:rPr>
              <a:t> s </a:t>
            </a:r>
            <a:r>
              <a:rPr b="1" lang="cs-CZ" sz="2000" spc="-1" strike="noStrike">
                <a:latin typeface="Arial"/>
              </a:rPr>
              <a:t>odlišnými</a:t>
            </a:r>
            <a:r>
              <a:rPr b="0" lang="cs-CZ" sz="2000" spc="-1" strike="noStrike">
                <a:latin typeface="Arial"/>
              </a:rPr>
              <a:t> úrovněmi logických napětí</a:t>
            </a:r>
            <a:r>
              <a:rPr b="1" lang="cs-CZ" sz="2000" spc="-1" strike="noStrike">
                <a:latin typeface="Arial"/>
              </a:rPr>
              <a:t> na zařízeních</a:t>
            </a:r>
            <a:r>
              <a:rPr b="0" lang="cs-CZ" sz="2000" spc="-1" strike="noStrike">
                <a:latin typeface="Arial"/>
              </a:rPr>
              <a:t>.</a:t>
            </a:r>
            <a:endParaRPr b="0" lang="cs-CZ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cs-CZ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Klikněte pro úpravu formátu textu nadpisu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</a:rPr>
              <a:t>Klikněte pro úpravu formátu textu osnovy</a:t>
            </a:r>
            <a:endParaRPr b="0" lang="cs-CZ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800" spc="-1" strike="noStrike">
                <a:latin typeface="Arial"/>
              </a:rPr>
              <a:t>Druhá úroveň</a:t>
            </a:r>
            <a:endParaRPr b="0" lang="cs-CZ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400" spc="-1" strike="noStrike">
                <a:latin typeface="Arial"/>
              </a:rPr>
              <a:t>Třetí úroveň</a:t>
            </a:r>
            <a:endParaRPr b="0" lang="cs-CZ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000" spc="-1" strike="noStrike">
                <a:latin typeface="Arial"/>
              </a:rPr>
              <a:t>Čtvrtá úroveň osnovy</a:t>
            </a:r>
            <a:endParaRPr b="0" lang="cs-CZ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latin typeface="Arial"/>
              </a:rPr>
              <a:t>Pátá úroveň osnovy</a:t>
            </a:r>
            <a:endParaRPr b="0" lang="cs-CZ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latin typeface="Arial"/>
              </a:rPr>
              <a:t>Šestá úroveň</a:t>
            </a:r>
            <a:endParaRPr b="0" lang="cs-CZ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latin typeface="Arial"/>
              </a:rPr>
              <a:t>Sedmá úroveň</a:t>
            </a:r>
            <a:endParaRPr b="0" lang="cs-CZ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cs-CZ" sz="1400" spc="-1" strike="noStrike">
                <a:latin typeface="Times New Roman"/>
              </a:rPr>
              <a:t>&lt;datum/čas&gt;</a:t>
            </a:r>
            <a:endParaRPr b="0" lang="cs-CZ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</a:pPr>
            <a:r>
              <a:rPr b="0" lang="cs-CZ" sz="1400" spc="-1" strike="noStrike">
                <a:latin typeface="Times New Roman"/>
              </a:rPr>
              <a:t>&lt;zápatí&gt;</a:t>
            </a:r>
            <a:endParaRPr b="0" lang="cs-CZ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fld id="{5F3377F5-A7B6-49B3-9611-6A6868FAEDBB}" type="slidenum">
              <a:rPr b="0" lang="cs-CZ" sz="1400" spc="-1" strike="noStrike">
                <a:latin typeface="Times New Roman"/>
              </a:rPr>
              <a:t>&lt;číslo&gt;</a:t>
            </a:fld>
            <a:endParaRPr b="0" lang="cs-CZ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-1080" y="0"/>
            <a:ext cx="10089360" cy="567000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-24120" y="0"/>
            <a:ext cx="10089360" cy="567000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0" y="4799520"/>
            <a:ext cx="2808000" cy="87048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4"/>
          <a:stretch/>
        </p:blipFill>
        <p:spPr>
          <a:xfrm>
            <a:off x="8331840" y="3240000"/>
            <a:ext cx="1723680" cy="239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zoom dir="out"/>
      </p:transition>
    </mc:Choice>
    <mc:Fallback>
      <p:transition spd="slow">
        <p:zoom dir="out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80960" y="-1299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Návrh plošného spoje</a:t>
            </a:r>
            <a:endParaRPr b="0" lang="cs-CZ" sz="4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64080" y="757440"/>
            <a:ext cx="9972000" cy="4882320"/>
          </a:xfrm>
          <a:prstGeom prst="rect">
            <a:avLst/>
          </a:prstGeom>
          <a:ln w="0">
            <a:noFill/>
          </a:ln>
        </p:spPr>
      </p:pic>
    </p:spTree>
  </p:cSld>
  <p:transition spd="slow">
    <p:zoom dir="out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10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Návrh plošného spoje</a:t>
            </a:r>
            <a:endParaRPr b="0" lang="cs-CZ" sz="4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-7920" y="998280"/>
            <a:ext cx="10040040" cy="4659480"/>
          </a:xfrm>
          <a:prstGeom prst="rect">
            <a:avLst/>
          </a:prstGeom>
          <a:ln w="0">
            <a:noFill/>
          </a:ln>
        </p:spPr>
      </p:pic>
    </p:spTree>
  </p:cSld>
  <p:transition spd="slow">
    <p:blinds dir="vert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Paralelní čtení dat 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cs-CZ" sz="3200" spc="-1" strike="noStrike">
                <a:latin typeface="Arial"/>
              </a:rPr>
              <a:t>Důvody tvorby vlastních funkcí pro příjem dat: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  <a:ea typeface="Microsoft YaHei"/>
              </a:rPr>
              <a:t>Absence knihovny pro Arduino Nano, která by byla schopná rozumně přijímat data na 3 a více </a:t>
            </a:r>
            <a:r>
              <a:rPr b="0" lang="cs-CZ" sz="3200" spc="-1" strike="noStrike">
                <a:latin typeface="Arial"/>
              </a:rPr>
              <a:t>sériových linek</a:t>
            </a:r>
            <a:r>
              <a:rPr b="0" lang="cs-CZ" sz="3200" spc="-1" strike="noStrike">
                <a:latin typeface="Arial"/>
              </a:rPr>
              <a:t> najednou.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</a:rPr>
              <a:t>Viděl jsem zde příležitost naučit se nové věci a získat nové zkušenosti.</a:t>
            </a:r>
            <a:endParaRPr b="0" lang="cs-C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split dir="in" orient="horz"/>
      </p:transition>
    </mc:Choice>
    <mc:Fallback>
      <p:transition spd="slow">
        <p:split dir="in" orient="horz"/>
      </p:transition>
    </mc:Fallback>
  </mc:AlternateContent>
  <p:timing>
    <p:tnLst>
      <p:par>
        <p:cTn id="186" dur="indefinite" restart="never" nodeType="tmRoot">
          <p:childTnLst>
            <p:seq>
              <p:cTn id="187" dur="indefinite" nodeType="mainSeq"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2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3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7" dur="5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" dur="500" fill="hold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2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500" fill="hold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-1382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Verze komunikační knihovny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-23400" y="677520"/>
            <a:ext cx="10094760" cy="49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cs-CZ" sz="3200" spc="-1" strike="noStrike">
                <a:latin typeface="Arial"/>
              </a:rPr>
              <a:t>Implementace funkce, spouštějící se 9600 krát za sekundu, pomoci interruptu, který se staral o obousměrnou, vícekanálovou komunikaci s možností odlišných rychlostí.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cs-CZ" sz="3200" spc="-1" strike="noStrike">
                <a:latin typeface="Arial"/>
              </a:rPr>
              <a:t>Vlastnosti funkce byly výrazně zredukovány.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cs-CZ" sz="3200" spc="-1" strike="noStrike">
                <a:latin typeface="Arial"/>
              </a:rPr>
              <a:t>Jiný pohled. Funkce, která se spouští pomoci normálního programu, zaznamenává na více kanálech data po určitý čas. Mezipaměť dat zabírala 50% operační paměti. 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cs-CZ" sz="3200" spc="-1" strike="noStrike">
                <a:latin typeface="Arial"/>
                <a:ea typeface="Microsoft YaHei"/>
              </a:rPr>
              <a:t>Detekce začátku vysílaní dat. Čas změny průběhu signálu se ukládá do mezipaměti. Z toho se vypočítají naměřené hodnoty (při znalosti formátu zprávy). Mezip</a:t>
            </a:r>
            <a:r>
              <a:rPr b="0" lang="cs-CZ" sz="3200" spc="-1" strike="noStrike">
                <a:latin typeface="Arial"/>
              </a:rPr>
              <a:t>aměť zabírá pouze 20%. </a:t>
            </a:r>
            <a:endParaRPr b="0" lang="cs-C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0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500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6" dur="500" fill="hold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500" fill="hold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360" y="-1548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Instalace zařízení</a:t>
            </a:r>
            <a:endParaRPr b="0" lang="cs-CZ" sz="44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8360" y="576000"/>
            <a:ext cx="10061640" cy="285012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160000" y="3312000"/>
            <a:ext cx="5398920" cy="2358000"/>
          </a:xfrm>
          <a:prstGeom prst="rect">
            <a:avLst/>
          </a:prstGeom>
          <a:ln w="0">
            <a:noFill/>
          </a:ln>
        </p:spPr>
      </p:pic>
    </p:spTree>
  </p:cSld>
  <p:transition spd="slow">
    <p:randomBar dir="vert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-1648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Test zařízení</a:t>
            </a:r>
            <a:endParaRPr b="0" lang="cs-CZ" sz="44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631880" y="540000"/>
            <a:ext cx="6816240" cy="5130000"/>
          </a:xfrm>
          <a:prstGeom prst="rect">
            <a:avLst/>
          </a:prstGeom>
          <a:ln w="0">
            <a:noFill/>
          </a:ln>
        </p:spPr>
      </p:pic>
    </p:spTree>
  </p:cSld>
  <p:transition spd="slow">
    <p:checker dir="vert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881720" y="-160920"/>
            <a:ext cx="67518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Test na morčatech</a:t>
            </a:r>
            <a:endParaRPr b="0" lang="cs-CZ" sz="4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16800" y="540000"/>
            <a:ext cx="9446760" cy="5130000"/>
          </a:xfrm>
          <a:prstGeom prst="rect">
            <a:avLst/>
          </a:prstGeom>
          <a:ln w="0">
            <a:noFill/>
          </a:ln>
        </p:spPr>
      </p:pic>
    </p:spTree>
  </p:cSld>
  <p:transition spd="slow">
    <p:zoom dir="out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Praktická ukázka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cs-C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heel spokes="1"/>
      </p:transition>
    </mc:Choice>
    <mc:Fallback>
      <p:transition spd="slow">
        <p:wheel spokes="1"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07520" y="360"/>
            <a:ext cx="2616480" cy="566964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288000" y="144000"/>
            <a:ext cx="2880000" cy="504000"/>
          </a:xfrm>
          <a:prstGeom prst="ellipse">
            <a:avLst/>
          </a:prstGeom>
          <a:noFill/>
          <a:ln w="76320">
            <a:solidFill>
              <a:srgbClr val="2e8b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7200000" y="0"/>
            <a:ext cx="26164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228" dur="indefinite" restart="never" nodeType="tmRoot">
          <p:childTnLst>
            <p:seq>
              <p:cTn id="229" dur="indefinite" nodeType="mainSeq">
                <p:childTnLst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2616480" cy="566964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2736000" y="0"/>
            <a:ext cx="2616480" cy="566964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7200000" y="0"/>
            <a:ext cx="2616480" cy="566964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2304000" y="216000"/>
            <a:ext cx="312480" cy="360000"/>
          </a:xfrm>
          <a:prstGeom prst="ellipse">
            <a:avLst/>
          </a:prstGeom>
          <a:noFill/>
          <a:ln w="57240">
            <a:solidFill>
              <a:srgbClr val="2e8b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5352480" y="648000"/>
            <a:ext cx="576000" cy="288000"/>
          </a:xfrm>
          <a:custGeom>
            <a:avLst/>
            <a:gdLst/>
            <a:ahLst/>
            <a:rect l="0" t="0" r="r" b="b"/>
            <a:pathLst>
              <a:path w="1601" h="802">
                <a:moveTo>
                  <a:pt x="1600" y="240"/>
                </a:moveTo>
                <a:lnTo>
                  <a:pt x="780" y="240"/>
                </a:lnTo>
                <a:lnTo>
                  <a:pt x="780" y="0"/>
                </a:lnTo>
                <a:lnTo>
                  <a:pt x="0" y="400"/>
                </a:lnTo>
                <a:lnTo>
                  <a:pt x="780" y="801"/>
                </a:lnTo>
                <a:lnTo>
                  <a:pt x="780" y="561"/>
                </a:lnTo>
                <a:lnTo>
                  <a:pt x="1600" y="561"/>
                </a:lnTo>
                <a:lnTo>
                  <a:pt x="1600" y="24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5352480" y="288000"/>
            <a:ext cx="576000" cy="288000"/>
          </a:xfrm>
          <a:custGeom>
            <a:avLst/>
            <a:gdLst/>
            <a:ahLst/>
            <a:rect l="0" t="0" r="r" b="b"/>
            <a:pathLst>
              <a:path w="1601" h="802">
                <a:moveTo>
                  <a:pt x="1600" y="240"/>
                </a:moveTo>
                <a:lnTo>
                  <a:pt x="780" y="240"/>
                </a:lnTo>
                <a:lnTo>
                  <a:pt x="780" y="0"/>
                </a:lnTo>
                <a:lnTo>
                  <a:pt x="0" y="400"/>
                </a:lnTo>
                <a:lnTo>
                  <a:pt x="780" y="801"/>
                </a:lnTo>
                <a:lnTo>
                  <a:pt x="780" y="561"/>
                </a:lnTo>
                <a:lnTo>
                  <a:pt x="1600" y="561"/>
                </a:lnTo>
                <a:lnTo>
                  <a:pt x="1600" y="24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241" dur="indefinite" restart="never" nodeType="tmRoot">
          <p:childTnLst>
            <p:seq>
              <p:cTn id="242" dur="indefinite" nodeType="mainSeq">
                <p:childTnLst>
                  <p:par>
                    <p:cTn id="243" fill="hold">
                      <p:stCondLst>
                        <p:cond delay="0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4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00"/>
                            </p:stCondLst>
                            <p:childTnLst>
                              <p:par>
                                <p:cTn id="249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-1080" y="0"/>
            <a:ext cx="10089360" cy="56700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-24120" y="0"/>
            <a:ext cx="10089360" cy="567000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NETTO toddler weight tracker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504000" y="1103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3200" spc="-1" strike="noStrike">
                <a:latin typeface="Arial"/>
              </a:rPr>
              <a:t>Pavol Ňachaj</a:t>
            </a:r>
            <a:endParaRPr b="0" lang="cs-CZ" sz="3200" spc="-1" strike="noStrike">
              <a:latin typeface="Arial"/>
            </a:endParaRPr>
          </a:p>
          <a:p>
            <a:pPr algn="ctr">
              <a:buNone/>
            </a:pPr>
            <a:endParaRPr b="0" lang="cs-CZ" sz="3200" spc="-1" strike="noStrike">
              <a:latin typeface="Arial"/>
            </a:endParaRPr>
          </a:p>
          <a:p>
            <a:pPr algn="ctr">
              <a:buNone/>
            </a:pPr>
            <a:endParaRPr b="0" lang="cs-CZ" sz="3200" spc="-1" strike="noStrike">
              <a:latin typeface="Arial"/>
            </a:endParaRPr>
          </a:p>
          <a:p>
            <a:pPr algn="ctr">
              <a:buNone/>
            </a:pPr>
            <a:r>
              <a:rPr b="0" lang="cs-CZ" sz="3200" spc="-1" strike="noStrike">
                <a:latin typeface="Arial"/>
              </a:rPr>
              <a:t>2019 / 2020   E4A</a:t>
            </a:r>
            <a:endParaRPr b="0" lang="cs-CZ" sz="32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0" y="4799520"/>
            <a:ext cx="2808000" cy="87048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4"/>
          <a:stretch/>
        </p:blipFill>
        <p:spPr>
          <a:xfrm>
            <a:off x="8331840" y="3240000"/>
            <a:ext cx="1723680" cy="239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zoom dir="out"/>
      </p:transition>
    </mc:Choice>
    <mc:Fallback>
      <p:transition spd="slow">
        <p:zoom dir="out"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2616480" cy="566964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1800000" y="216000"/>
            <a:ext cx="576000" cy="360000"/>
          </a:xfrm>
          <a:prstGeom prst="ellipse">
            <a:avLst/>
          </a:prstGeom>
          <a:noFill/>
          <a:ln w="57240">
            <a:solidFill>
              <a:srgbClr val="2e8b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3600000" y="360"/>
            <a:ext cx="2616480" cy="566964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7200000" y="360"/>
            <a:ext cx="2616480" cy="566964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3647520" y="1368000"/>
            <a:ext cx="2568960" cy="360000"/>
          </a:xfrm>
          <a:prstGeom prst="ellipse">
            <a:avLst/>
          </a:prstGeom>
          <a:noFill/>
          <a:ln w="57240">
            <a:solidFill>
              <a:srgbClr val="2e8b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>
            <a:off x="7200000" y="2304000"/>
            <a:ext cx="2616480" cy="360000"/>
          </a:xfrm>
          <a:prstGeom prst="ellipse">
            <a:avLst/>
          </a:prstGeom>
          <a:noFill/>
          <a:ln w="57240">
            <a:solidFill>
              <a:srgbClr val="2e8b5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270" dur="indefinite" restart="never" nodeType="tmRoot">
          <p:childTnLst>
            <p:seq>
              <p:cTn id="271" dur="indefinite" nodeType="mainSeq"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7200000" y="0"/>
            <a:ext cx="2616480" cy="566964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3600000" y="360"/>
            <a:ext cx="2616480" cy="566964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0" y="0"/>
            <a:ext cx="2616480" cy="566964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1368000" y="216000"/>
            <a:ext cx="576000" cy="360000"/>
          </a:xfrm>
          <a:prstGeom prst="ellipse">
            <a:avLst/>
          </a:prstGeom>
          <a:noFill/>
          <a:ln w="57240">
            <a:solidFill>
              <a:srgbClr val="2e8b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3647520" y="1368000"/>
            <a:ext cx="2472480" cy="360000"/>
          </a:xfrm>
          <a:prstGeom prst="ellipse">
            <a:avLst/>
          </a:prstGeom>
          <a:noFill/>
          <a:ln w="57240">
            <a:solidFill>
              <a:srgbClr val="2e8b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7200000" y="2664000"/>
            <a:ext cx="2616480" cy="360000"/>
          </a:xfrm>
          <a:prstGeom prst="ellipse">
            <a:avLst/>
          </a:prstGeom>
          <a:noFill/>
          <a:ln w="57240">
            <a:solidFill>
              <a:srgbClr val="2e8b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" descr=""/>
          <p:cNvPicPr/>
          <p:nvPr/>
        </p:nvPicPr>
        <p:blipFill>
          <a:blip r:embed="rId4"/>
          <a:stretch/>
        </p:blipFill>
        <p:spPr>
          <a:xfrm>
            <a:off x="3600000" y="360"/>
            <a:ext cx="26164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291" dur="indefinite" restart="never" nodeType="tmRoot">
          <p:childTnLst>
            <p:seq>
              <p:cTn id="292" dur="indefinite" nodeType="mainSeq">
                <p:childTnLst>
                  <p:par>
                    <p:cTn id="293" fill="hold">
                      <p:stCondLst>
                        <p:cond delay="0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0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0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0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500"/>
                            </p:stCondLst>
                            <p:childTnLst>
                              <p:par>
                                <p:cTn id="314" nodeType="after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2616480" cy="5669640"/>
          </a:xfrm>
          <a:prstGeom prst="rect">
            <a:avLst/>
          </a:prstGeom>
          <a:ln w="0">
            <a:noFill/>
          </a:ln>
        </p:spPr>
      </p:pic>
      <p:sp>
        <p:nvSpPr>
          <p:cNvPr id="137" name=""/>
          <p:cNvSpPr/>
          <p:nvPr/>
        </p:nvSpPr>
        <p:spPr>
          <a:xfrm>
            <a:off x="1368000" y="216000"/>
            <a:ext cx="576000" cy="360000"/>
          </a:xfrm>
          <a:prstGeom prst="ellipse">
            <a:avLst/>
          </a:prstGeom>
          <a:noFill/>
          <a:ln w="57240">
            <a:solidFill>
              <a:srgbClr val="2e8b57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2016000" y="360"/>
            <a:ext cx="2616480" cy="566964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4752000" y="-11520"/>
            <a:ext cx="2616480" cy="566964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4"/>
          <a:stretch/>
        </p:blipFill>
        <p:spPr>
          <a:xfrm>
            <a:off x="7463520" y="360"/>
            <a:ext cx="261648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317" dur="indefinite" restart="never" nodeType="tmRoot">
          <p:childTnLst>
            <p:seq>
              <p:cTn id="318" dur="indefinite" nodeType="mainSeq">
                <p:childTnLst>
                  <p:par>
                    <p:cTn id="319" fill="hold">
                      <p:stCondLst>
                        <p:cond delay="0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31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36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3200" spc="-1" strike="noStrike">
                <a:latin typeface="Arial"/>
              </a:rPr>
              <a:t>Děkuji za pozornost</a:t>
            </a:r>
            <a:endParaRPr b="0" lang="cs-CZ" sz="3200" spc="-1" strike="noStrike">
              <a:latin typeface="Arial"/>
            </a:endParaRPr>
          </a:p>
          <a:p>
            <a:pPr algn="ctr">
              <a:buNone/>
            </a:pPr>
            <a:endParaRPr b="0" lang="cs-CZ" sz="3200" spc="-1" strike="noStrike">
              <a:latin typeface="Arial"/>
            </a:endParaRPr>
          </a:p>
          <a:p>
            <a:pPr algn="ctr">
              <a:buNone/>
            </a:pPr>
            <a:r>
              <a:rPr b="0" lang="cs-CZ" sz="3200" spc="-1" strike="noStrike">
                <a:latin typeface="Arial"/>
              </a:rPr>
              <a:t>Pavol Ňachaj</a:t>
            </a:r>
            <a:endParaRPr b="0" lang="cs-C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randomBar dir="vert"/>
      </p:transition>
    </mc:Choice>
    <mc:Fallback>
      <p:transition spd="slow">
        <p:randomBar dir="vert"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797600" y="72000"/>
            <a:ext cx="2519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Blokové Schéma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3456000" y="45720"/>
            <a:ext cx="4320000" cy="103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Blokové Schéma</a:t>
            </a:r>
            <a:endParaRPr b="0" lang="cs-CZ" sz="44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2448000" y="2016000"/>
            <a:ext cx="3744000" cy="197208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8055720" y="1439280"/>
            <a:ext cx="2012760" cy="420804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6192000" y="2160000"/>
            <a:ext cx="1872000" cy="177624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4"/>
          <a:stretch/>
        </p:blipFill>
        <p:spPr>
          <a:xfrm>
            <a:off x="-1080" y="3979800"/>
            <a:ext cx="3377880" cy="169308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5"/>
          <a:stretch/>
        </p:blipFill>
        <p:spPr>
          <a:xfrm>
            <a:off x="-59760" y="-36000"/>
            <a:ext cx="3518640" cy="195012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 flipH="1" rot="16200000">
            <a:off x="3132000" y="1044000"/>
            <a:ext cx="1440000" cy="180000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 flipH="1" flipV="1" rot="5400000">
            <a:off x="3168000" y="3024000"/>
            <a:ext cx="1368000" cy="180000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" descr=""/>
          <p:cNvPicPr/>
          <p:nvPr/>
        </p:nvPicPr>
        <p:blipFill>
          <a:blip r:embed="rId6"/>
          <a:stretch/>
        </p:blipFill>
        <p:spPr>
          <a:xfrm>
            <a:off x="3096000" y="36000"/>
            <a:ext cx="4896000" cy="132624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 txBox="1"/>
          <p:nvPr/>
        </p:nvSpPr>
        <p:spPr>
          <a:xfrm>
            <a:off x="-95760" y="-72000"/>
            <a:ext cx="1031760" cy="45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cs-CZ" sz="2600" spc="-1" strike="noStrike">
                <a:latin typeface="Arial"/>
              </a:rPr>
              <a:t>Váha</a:t>
            </a:r>
            <a:endParaRPr b="0" lang="cs-CZ" sz="2600" spc="-1" strike="noStrike">
              <a:latin typeface="Arial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-37080" y="4608000"/>
            <a:ext cx="1689480" cy="45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cs-CZ" sz="2600" spc="-1" strike="noStrike">
                <a:latin typeface="Arial"/>
              </a:rPr>
              <a:t>Délkoměr</a:t>
            </a:r>
            <a:endParaRPr b="0" lang="cs-CZ" sz="26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7"/>
          <a:stretch/>
        </p:blipFill>
        <p:spPr>
          <a:xfrm>
            <a:off x="-24480" y="1566000"/>
            <a:ext cx="3624480" cy="2754000"/>
          </a:xfrm>
          <a:prstGeom prst="rect">
            <a:avLst/>
          </a:prstGeom>
          <a:ln w="0">
            <a:noFill/>
          </a:ln>
        </p:spPr>
      </p:pic>
      <p:sp>
        <p:nvSpPr>
          <p:cNvPr id="70" name=""/>
          <p:cNvSpPr txBox="1"/>
          <p:nvPr/>
        </p:nvSpPr>
        <p:spPr>
          <a:xfrm>
            <a:off x="-95760" y="314640"/>
            <a:ext cx="2183760" cy="1197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cs-CZ" sz="2600" spc="-1" strike="noStrike">
                <a:latin typeface="Arial"/>
              </a:rPr>
              <a:t>SOEHNLE Professional 7752</a:t>
            </a:r>
            <a:endParaRPr b="0" lang="cs-CZ" sz="2600" spc="-1" strike="noStrike">
              <a:latin typeface="Arial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-33120" y="5067360"/>
            <a:ext cx="3129120" cy="63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cs-CZ" sz="1929" spc="-1" strike="noStrike">
                <a:latin typeface="Arial"/>
              </a:rPr>
              <a:t>SOEHNLE </a:t>
            </a:r>
            <a:endParaRPr b="0" lang="cs-CZ" sz="1929" spc="-1" strike="noStrike">
              <a:latin typeface="Arial"/>
            </a:endParaRPr>
          </a:p>
          <a:p>
            <a:r>
              <a:rPr b="1" lang="cs-CZ" sz="1929" spc="-1" strike="noStrike">
                <a:latin typeface="Arial"/>
              </a:rPr>
              <a:t>Professional 5005.11.001</a:t>
            </a:r>
            <a:endParaRPr b="0" lang="cs-CZ" sz="1929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8"/>
          <a:stretch/>
        </p:blipFill>
        <p:spPr>
          <a:xfrm>
            <a:off x="2880000" y="4339080"/>
            <a:ext cx="5223240" cy="127692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7920000" y="4068000"/>
            <a:ext cx="2084760" cy="648000"/>
          </a:xfrm>
          <a:prstGeom prst="ellipse">
            <a:avLst/>
          </a:prstGeom>
          <a:noFill/>
          <a:ln w="38160">
            <a:solidFill>
              <a:srgbClr val="ff4500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6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6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16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from="(-#ppt_w/2)" to="(#ppt_x)">
                                      <p:cBhvr additive="repl">
                                        <p:cTn id="17" dur="1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from="0" to="-1">
                                      <p:cBhvr additive="repl">
                                        <p:cTn id="18" dur="375" autoRev="1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9" dur="375" autoRev="1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calcmode="lin" valueType="num" by="(#ppt_h/3+#ppt_w*0.1)">
                                      <p:cBhvr additive="sum">
                                        <p:cTn id="20" dur="375" autoRev="1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nodeType="afterEffect" fill="hold" presetClass="entr" presetID="3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from="(-#ppt_w/2)" to="(#ppt_x)">
                                      <p:cBhvr additive="repl">
                                        <p:cTn id="40" dur="1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from="0" to="-1">
                                      <p:cBhvr additive="repl">
                                        <p:cTn id="41" dur="375" autoRev="1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2" dur="375" autoRev="1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calcmode="lin" valueType="num" by="(#ppt_h/3+#ppt_w*0.1)">
                                      <p:cBhvr additive="sum">
                                        <p:cTn id="43" dur="375" autoRev="1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nodeType="afterEffect" fill="hold" presetClass="entr" presetID="3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300"/>
                            </p:stCondLst>
                            <p:childTnLst>
                              <p:par>
                                <p:cTn id="52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54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5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61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nodeType="after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0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5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nodeType="after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2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528120" y="803160"/>
            <a:ext cx="9335880" cy="479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cs-CZ" sz="3200" spc="-1" strike="noStrike">
                <a:latin typeface="Arial"/>
              </a:rPr>
              <a:t>Analýza Délkoměru a Váhy</a:t>
            </a:r>
            <a:endParaRPr b="0" lang="cs-CZ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cs-CZ" sz="2800" spc="-1" strike="noStrike">
                <a:latin typeface="Arial"/>
              </a:rPr>
              <a:t>Analýza funkčností a vlastností</a:t>
            </a:r>
            <a:endParaRPr b="0" lang="cs-CZ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cs-CZ" sz="2800" spc="-1" strike="noStrike">
                <a:latin typeface="Arial"/>
              </a:rPr>
              <a:t>Analýza výstupních dat</a:t>
            </a:r>
            <a:endParaRPr b="0" lang="cs-CZ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cs-CZ" sz="3200" spc="-1" strike="noStrike">
                <a:latin typeface="Arial"/>
              </a:rPr>
              <a:t>Tvorba mého zařízení</a:t>
            </a:r>
            <a:endParaRPr b="0" lang="cs-CZ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cs-CZ" sz="2800" spc="-1" strike="noStrike">
                <a:latin typeface="Arial"/>
              </a:rPr>
              <a:t>Hardware: Prototyp, mé zařízení</a:t>
            </a:r>
            <a:endParaRPr b="0" lang="cs-CZ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cs-CZ" sz="2800" spc="-1" strike="noStrike">
                <a:latin typeface="Arial"/>
              </a:rPr>
              <a:t>Programování Arduina ve Visual studiu - Visual micro </a:t>
            </a:r>
            <a:endParaRPr b="0" lang="cs-CZ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cs-CZ" sz="2800" spc="-1" strike="noStrike">
                <a:latin typeface="Arial"/>
              </a:rPr>
              <a:t>Řešení problému s paralelním příjmem dat z Váhy, Délkoměru a Bluetooth modulu (s mou aplikací)</a:t>
            </a:r>
            <a:endParaRPr b="0" lang="cs-CZ" sz="28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71240" y="-2113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Postup tvorby projektu</a:t>
            </a:r>
            <a:endParaRPr b="0" lang="cs-CZ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r"/>
      </p:transition>
    </mc:Choice>
    <mc:Fallback>
      <p:transition spd="slow">
        <p:wipe dir="r"/>
      </p:transition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" dur="500" fill="hold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" dur="500" fill="hold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70880" y="-2116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Postup tvorby projektu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28120" y="704520"/>
            <a:ext cx="9417240" cy="476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eriod" startAt="3"/>
            </a:pPr>
            <a:r>
              <a:rPr b="0" lang="cs-CZ" sz="3200" spc="-1" strike="noStrike">
                <a:latin typeface="Arial"/>
              </a:rPr>
              <a:t>Tvorba mobilní aplikace</a:t>
            </a:r>
            <a:endParaRPr b="0" lang="cs-CZ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cs-CZ" sz="2800" spc="-1" strike="noStrike">
                <a:latin typeface="Arial"/>
              </a:rPr>
              <a:t>V prostředí Xamarin – Visual Studio</a:t>
            </a:r>
            <a:endParaRPr b="0" lang="cs-CZ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cs-CZ" sz="2800" spc="-1" strike="noStrike">
                <a:latin typeface="Arial"/>
              </a:rPr>
              <a:t>Jazyk C# a XAML</a:t>
            </a:r>
            <a:endParaRPr b="0" lang="cs-CZ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cs-CZ" sz="2800" spc="-1" strike="noStrike">
                <a:latin typeface="Arial"/>
              </a:rPr>
              <a:t>Bude praktická ukázka aplikace </a:t>
            </a:r>
            <a:endParaRPr b="0" lang="cs-CZ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eriod" startAt="3"/>
            </a:pPr>
            <a:r>
              <a:rPr b="0" lang="cs-CZ" sz="3200" spc="-1" strike="noStrike">
                <a:latin typeface="Arial"/>
              </a:rPr>
              <a:t>Komunikace přes Bluetooth na straně mého zařízení a na straně mé aplikace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eriod" startAt="3"/>
            </a:pPr>
            <a:r>
              <a:rPr b="0" lang="cs-CZ" sz="3200" spc="-1" strike="noStrike">
                <a:latin typeface="Arial"/>
              </a:rPr>
              <a:t>Instalace mého zařízení do váhy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eriod" startAt="3"/>
            </a:pPr>
            <a:r>
              <a:rPr b="0" lang="cs-CZ" sz="3200" spc="-1" strike="noStrike">
                <a:latin typeface="Arial"/>
              </a:rPr>
              <a:t>Dokončení celého projektu</a:t>
            </a:r>
            <a:endParaRPr b="0" lang="cs-C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ipe dir="d"/>
      </p:transition>
    </mc:Choice>
    <mc:Fallback>
      <p:transition spd="slow">
        <p:wipe dir="d"/>
      </p:transition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2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26680" y="-903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Analýza zprávy délkoměru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9120" y="883800"/>
            <a:ext cx="5347440" cy="382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</a:rPr>
              <a:t>Absence informací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</a:rPr>
              <a:t>Analýza nalezených pinů  uvnitř délkoměru pomoci logického analyzátoru „Seleae Logic“ 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  <a:ea typeface="Microsoft YaHei"/>
              </a:rPr>
              <a:t>Text: 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  <a:ea typeface="Microsoft YaHei"/>
              </a:rPr>
              <a:t>„</a:t>
            </a:r>
            <a:r>
              <a:rPr b="0" lang="cs-CZ" sz="3200" spc="-1" strike="noStrike">
                <a:latin typeface="Arial"/>
                <a:ea typeface="Microsoft YaHei"/>
              </a:rPr>
              <a:t>2“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  <a:ea typeface="Microsoft YaHei"/>
              </a:rPr>
              <a:t>_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  <a:ea typeface="Microsoft YaHei"/>
              </a:rPr>
              <a:t>_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  <a:ea typeface="Microsoft YaHei"/>
              </a:rPr>
              <a:t>3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  <a:ea typeface="Microsoft YaHei"/>
              </a:rPr>
              <a:t>6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  <a:ea typeface="Microsoft YaHei"/>
              </a:rPr>
              <a:t>.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  <a:ea typeface="Microsoft YaHei"/>
              </a:rPr>
              <a:t>8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  <a:ea typeface="Microsoft YaHei"/>
              </a:rPr>
              <a:t>c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  <a:ea typeface="Microsoft YaHei"/>
              </a:rPr>
              <a:t>m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  <a:ea typeface="Microsoft YaHei"/>
              </a:rPr>
              <a:t>„\r“</a:t>
            </a:r>
            <a:r>
              <a:rPr b="1" lang="cs-CZ" sz="3200" spc="-1" strike="noStrike">
                <a:latin typeface="Arial"/>
                <a:ea typeface="Microsoft YaHei"/>
              </a:rPr>
              <a:t>;</a:t>
            </a:r>
            <a:r>
              <a:rPr b="0" lang="cs-CZ" sz="3200" spc="-1" strike="noStrike">
                <a:latin typeface="Arial"/>
              </a:rPr>
              <a:t>„\n“</a:t>
            </a:r>
            <a:endParaRPr b="0" lang="cs-CZ" sz="3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5504400" y="889200"/>
            <a:ext cx="4565160" cy="397224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-29880" y="4877280"/>
            <a:ext cx="10110240" cy="77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wipe dir="u"/>
      </p:transition>
    </mc:Choice>
    <mc:Fallback>
      <p:transition spd="slow">
        <p:wipe dir="u"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-493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Analýza vlastností délkoměru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278280" y="744480"/>
            <a:ext cx="4626000" cy="48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</a:rPr>
              <a:t>Indikátor neobsahuje senzor stavu dorazu.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</a:rPr>
              <a:t>Ani není řešený jakýkoliv stav, kdy indikátor indikuje hodnotu, která je mimo konstrukční rozsah. </a:t>
            </a:r>
            <a:endParaRPr b="0" lang="cs-CZ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latin typeface="Arial"/>
              </a:rPr>
              <a:t>Kalibrace se provádí zmáčknutím tlačítka „RESET“</a:t>
            </a:r>
            <a:endParaRPr b="0" lang="cs-CZ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021640" y="952560"/>
            <a:ext cx="4959360" cy="173988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5004720" y="2777040"/>
            <a:ext cx="4991040" cy="128304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5018760" y="4131360"/>
            <a:ext cx="5001480" cy="151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checker dir="vert"/>
      </p:transition>
    </mc:Choice>
    <mc:Fallback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564600" y="122400"/>
            <a:ext cx="3407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Analýza váhy</a:t>
            </a:r>
            <a:endParaRPr b="0" lang="cs-CZ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624000" y="975600"/>
            <a:ext cx="3452040" cy="183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cs-CZ" sz="3200" spc="-1" strike="noStrike">
                <a:latin typeface="Arial"/>
              </a:rPr>
              <a:t>K dispozici bylo mnoho dokumentačního materiálu.</a:t>
            </a:r>
            <a:endParaRPr b="0" lang="cs-CZ" sz="3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-5040" y="-23040"/>
            <a:ext cx="6454800" cy="421020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-360" y="4212000"/>
            <a:ext cx="6822000" cy="148572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5175720" y="4521600"/>
            <a:ext cx="436320" cy="619560"/>
          </a:xfrm>
          <a:prstGeom prst="ellipse">
            <a:avLst/>
          </a:prstGeom>
          <a:noFill/>
          <a:ln w="57240">
            <a:solidFill>
              <a:srgbClr val="ff45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"/>
          <p:cNvSpPr/>
          <p:nvPr/>
        </p:nvSpPr>
        <p:spPr>
          <a:xfrm>
            <a:off x="6574320" y="2887560"/>
            <a:ext cx="3396960" cy="1128960"/>
          </a:xfrm>
          <a:prstGeom prst="borderCallout2">
            <a:avLst>
              <a:gd name="adj1" fmla="val 18750"/>
              <a:gd name="adj2" fmla="val -8333"/>
              <a:gd name="adj3" fmla="val 45106"/>
              <a:gd name="adj4" fmla="val -8444"/>
              <a:gd name="adj5" fmla="val 150777"/>
              <a:gd name="adj6" fmla="val -30356"/>
            </a:avLst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>
            <a:noAutofit/>
          </a:bodyPr>
          <a:p>
            <a:pPr algn="ctr">
              <a:buNone/>
            </a:pPr>
            <a:r>
              <a:rPr b="0" lang="cs-CZ" sz="3200" spc="-1" strike="noStrike">
                <a:latin typeface="Arial"/>
              </a:rPr>
              <a:t>Sběrnice, ze které </a:t>
            </a:r>
            <a:endParaRPr b="0" lang="cs-CZ" sz="3200" spc="-1" strike="noStrike">
              <a:latin typeface="Arial"/>
            </a:endParaRPr>
          </a:p>
          <a:p>
            <a:pPr algn="ctr">
              <a:buNone/>
            </a:pPr>
            <a:r>
              <a:rPr b="0" lang="cs-CZ" sz="3200" spc="-1" strike="noStrike">
                <a:latin typeface="Arial"/>
              </a:rPr>
              <a:t>čtu data</a:t>
            </a:r>
            <a:endParaRPr b="0" lang="cs-CZ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989040" y="4205880"/>
            <a:ext cx="3144240" cy="149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cs-CZ" sz="3200" spc="-1" strike="noStrike">
                <a:latin typeface="Arial"/>
              </a:rPr>
              <a:t>Používají se pro připojení modulů od výrobce.</a:t>
            </a:r>
            <a:endParaRPr b="0" lang="cs-CZ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wedge/>
      </p:transition>
    </mc:Choice>
    <mc:Fallback>
      <p:transition spd="slow">
        <p:wedge/>
      </p:transition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"/>
                            </p:stCondLst>
                            <p:childTnLst>
                              <p:par>
                                <p:cTn id="178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800"/>
                            </p:stCondLst>
                            <p:childTnLst>
                              <p:par>
                                <p:cTn id="183" nodeType="after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5" dur="51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0" y="125280"/>
            <a:ext cx="21463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cs-CZ" sz="4400" spc="-1" strike="noStrike">
                <a:latin typeface="Arial"/>
              </a:rPr>
              <a:t>Schéma zařízení</a:t>
            </a:r>
            <a:endParaRPr b="0" lang="cs-CZ" sz="4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065680" y="68400"/>
            <a:ext cx="8001000" cy="565776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36000" y="1411560"/>
            <a:ext cx="2065680" cy="47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strips dir="ld"/>
      </p:transition>
    </mc:Choice>
    <mc:Fallback>
      <p:transition spd="slow">
        <p:strips dir="ld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3126</TotalTime>
  <Application>LibreOffice/7.2.5.2$Windows_X86_64 LibreOffice_project/499f9727c189e6ef3471021d6132d4c694f357e5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2020-04-24T00:33:18Z</dcterms:created>
  <dc:creator/>
  <dc:description/>
  <dc:language>cs-CZ</dc:language>
  <cp:lastModifiedBy/>
  <dcterms:modified xsi:type="dcterms:W3CDTF">2020-06-13T18:17:49Z</dcterms:modified>
  <cp:revision>61</cp:revision>
  <dc:subject/>
  <dc:title/>
</cp:coreProperties>
</file>